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4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x="9144000" cy="6858000" type="screen4x3"/>
  <p:notesSz cx="6858000" cy="9947275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714" y="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0"/>
            <a:ext cx="6858000" cy="99472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942975" y="746125"/>
            <a:ext cx="4970463" cy="372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724400"/>
            <a:ext cx="5484813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9448800"/>
            <a:ext cx="29702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6233E37-164A-42C8-B7CB-A8F46C03BA4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F3ADA9-078C-491D-91C7-59345D173AC3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71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E8DA59D-E3D6-46A8-BA74-ECF6C772E450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2560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AFBD04A-F345-4740-9F46-56A44DD037F7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5F9C37-D86D-40FE-B371-0A4C4455EAC9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20633D-7540-48D6-815B-E5028430D5C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317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F14F7B-036C-4A1C-9155-2F6A1272BC72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3379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72EBC2E-5352-4984-9A5C-EEC78F37B91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358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80F1F9-B97D-490E-BEB4-716C7A27036A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378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0E29634-9CBD-4214-9256-2B36C2F0CE4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3993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882CD3-5646-45E1-94DC-4F215BDD0C0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4198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FDA6FD7-C687-4295-B770-AB03D5AFF000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440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DA4306-5658-4CF4-9440-B5EB89813C82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92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A238B39-A0D4-4E88-9488-F999C25C67FD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460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4C9D0A5-3C9D-4441-902A-C996E7625EAF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481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6C73F1-B208-4453-BC8E-197A424D016A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5017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A351D3-EB68-42AF-8E86-798035D577A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5222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CB80B2-B3F2-46ED-8926-C21AD2C5638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5427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9ABA82-4FC4-4C65-89D3-D5B294DEFD4B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563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2C6BFC-CE69-4607-8BCA-B16BFB3F620F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583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4BA551-FAE6-4184-BD8D-03035540E7A2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604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4E1D18B-1D41-439C-ABB0-AB2ACE1BCF66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624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B169AE9-95E8-461F-BB90-0F205AA420CE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645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A612249-1F50-4205-A258-B7E910914A97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112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8A23AE-CC25-4FF1-8623-2753191AE45A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665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CE8355-9EB4-48A6-80D1-CE03D8B2D29A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6861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BE8573-6F9F-47C6-A88A-76C0E5ED8A08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706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6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1C7A9F-C99E-4FB1-8F99-888AFAA58115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7270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EED8E6-A0D8-4FEC-9510-7B76DEEBC121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7475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7F6E90-AB9A-4CD9-8785-EED786249FB8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7680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A9D8657-0463-4712-A14E-182755AB2FCC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7885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E87968-22AB-4BBB-9564-C5F3B5AD3F34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808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90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870D22-B9A0-4ED0-B817-F69379F952AA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133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5150562-FB1B-4A3A-B594-C9793332A7F6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153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D55567-6307-48A2-BE38-39A17F5436E7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1741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ADD2546-5FFA-49C3-A620-7DC01C91B6A1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194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1B2CA0-5249-49F5-ABB8-8A24A5D060B7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2150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CBE8B8-E756-4E29-83DB-15228063AD51}" type="slidenum">
              <a:rPr lang="ru-R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ru-RU" altLang="en-US" smtClean="0">
              <a:latin typeface="Arial" panose="020B0604020202020204" pitchFamily="34" charset="0"/>
            </a:endParaRPr>
          </a:p>
        </p:txBody>
      </p:sp>
      <p:sp>
        <p:nvSpPr>
          <p:cNvPr id="2355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1EA69-7310-4A62-991F-3A40FF6BB80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59870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DB064-60C0-42AA-9F6F-8A99FAE294C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4854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2001838" cy="57134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3112" cy="57134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6ECB2-2961-4ABD-B70A-455BC3FEF31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6134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7999413" cy="1214438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D77D4-489C-4AD7-B033-940BE40FEF3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12606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D8D2A-0704-4AC4-8AD0-ACA4239B488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35232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FDDE2-EF48-4EF4-B503-1F389A14C1C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201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796D6-E346-4870-B34F-1C6DEBB3A32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86754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2712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1850" y="1752600"/>
            <a:ext cx="3924300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A117B-F7F6-4FF7-B5A0-D4680FCE6A3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38702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A89CA-5F7C-45FD-AA82-1B1D49BB906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604913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F62EB-56D6-4506-8C88-0DE749CE772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84818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7CF16-C43E-44B3-A16A-4632776839A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7400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7BF57-A1BA-4F2D-99A0-092ACFBFA38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91503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6AC2E-ED89-4555-A603-1A48AB7FBE0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61475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B9D75-2ACD-4E7B-9AF5-106BBC6BADA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85723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9EC7C-6981-4DC0-BAD5-6DBC223E891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374789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2001838" cy="57134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3112" cy="57134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C352D-9C13-4EB0-8B1F-88EF317C4A0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637593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40113-FCE9-4FB0-88C0-0C7E8D93583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577821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B0DED-F52F-42F6-B8F1-1EA9A7733E8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008896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4E43-AB16-4859-9F09-1828A40DAFA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497850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2712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1850" y="1752600"/>
            <a:ext cx="3924300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1702A-F6F1-4BB4-A158-CC955513221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29207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4C52-2547-480F-B2ED-775A994C8A0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20056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8DA96-914B-44F5-A3B5-CEDBE0D65E9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1435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806A2-E96F-4DB3-A5EE-69CA5251434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770869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61B6C-6EAB-4D8C-92C3-5127BA091A8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133781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49E47-EC12-4E22-9A2D-2B67BE0906A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457492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83109-FCE4-4ABA-A2EA-D7EE51B4DCE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819661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8F5C2-A7A1-409A-A919-105A075A7B6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846149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2001838" cy="57134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3112" cy="57134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C8FC-38A9-4083-BB66-36A8C85F00D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596328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88EAF-F6FE-4E2C-B3A8-F2A5CAE38C8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30257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21EB1-1BE5-495E-A175-4790DE0E50F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101401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866C5-8F75-49DE-A51E-921C8275FE0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232907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2712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1850" y="1752600"/>
            <a:ext cx="3924300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6BBDB-32B3-43B3-BB33-847027F5E50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61323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6EB17-3FC2-4074-8B53-A9796AFDEBFA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64193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2712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1850" y="1752600"/>
            <a:ext cx="3924300" cy="426561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EBE96-6040-4137-944B-A34BDA0B210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582793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7CFF5-6A7F-495D-AE29-B2E21843246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791279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9BA9C-0D37-429A-A00E-9FCC0464F77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41009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22361-3461-41E6-A62E-BD3AB8F43BA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914629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1B38-83B8-4D67-B7FD-C2143CEB5C3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283442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7E6C2-5249-4F2F-8171-321A6393AAC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8879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2001838" cy="57134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3112" cy="57134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1A5E9-5745-4A2C-ABBB-19052DEEC13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5363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DF13B-24B6-459B-9E95-E9F31AE855F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514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FA60F-055A-4A0E-96BB-11AAF50FB34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7945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D2FDB-698D-45AC-9690-74D687C0E71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923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F393C-A452-4620-A7F4-20EF55E8CFB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9807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4E6C4-4F79-41B6-9A95-E51C75BC95E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040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7999413" cy="121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7999412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1028" name="Freeform 3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314263702 h 1000"/>
              <a:gd name="T6" fmla="*/ 0 w 1000"/>
              <a:gd name="T7" fmla="*/ 1314263702 h 1000"/>
              <a:gd name="T8" fmla="*/ 0 w 1000"/>
              <a:gd name="T9" fmla="*/ 0 h 1000"/>
              <a:gd name="T10" fmla="*/ 0 w 1000"/>
              <a:gd name="T11" fmla="*/ 0 h 1000"/>
              <a:gd name="T12" fmla="*/ 2147483646 w 1000"/>
              <a:gd name="T13" fmla="*/ 0 h 1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9360" cap="sq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609600" y="6172200"/>
            <a:ext cx="7924800" cy="1588"/>
          </a:xfrm>
          <a:prstGeom prst="line">
            <a:avLst/>
          </a:prstGeom>
          <a:noFill/>
          <a:ln w="3240" cap="sq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1979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F81B6A7-4A44-47FD-9597-D7444446B3EA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314299689 h 1000"/>
              <a:gd name="T6" fmla="*/ 0 w 1000"/>
              <a:gd name="T7" fmla="*/ 1314299689 h 1000"/>
              <a:gd name="T8" fmla="*/ 0 w 1000"/>
              <a:gd name="T9" fmla="*/ 0 h 1000"/>
              <a:gd name="T10" fmla="*/ 0 w 1000"/>
              <a:gd name="T11" fmla="*/ 0 h 1000"/>
              <a:gd name="T12" fmla="*/ 2147483646 w 1000"/>
              <a:gd name="T13" fmla="*/ 0 h 1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9360" cap="sq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7999413" cy="121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7999412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F335F9-369C-4F7E-82D8-88D08EA0596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1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314263702 h 1000"/>
              <a:gd name="T6" fmla="*/ 0 w 1000"/>
              <a:gd name="T7" fmla="*/ 1314263702 h 1000"/>
              <a:gd name="T8" fmla="*/ 0 w 1000"/>
              <a:gd name="T9" fmla="*/ 0 h 1000"/>
              <a:gd name="T10" fmla="*/ 0 w 1000"/>
              <a:gd name="T11" fmla="*/ 0 h 1000"/>
              <a:gd name="T12" fmla="*/ 2147483646 w 1000"/>
              <a:gd name="T13" fmla="*/ 0 h 1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9360" cap="sq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609600" y="6172200"/>
            <a:ext cx="7924800" cy="1588"/>
          </a:xfrm>
          <a:prstGeom prst="line">
            <a:avLst/>
          </a:prstGeom>
          <a:noFill/>
          <a:ln w="3240" cap="sq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7999413" cy="121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7999412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B8FD4E-2CBF-44BE-BF7A-D215EC4A8BF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1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1314263702 h 1000"/>
              <a:gd name="T6" fmla="*/ 0 w 1000"/>
              <a:gd name="T7" fmla="*/ 1314263702 h 1000"/>
              <a:gd name="T8" fmla="*/ 0 w 1000"/>
              <a:gd name="T9" fmla="*/ 0 h 1000"/>
              <a:gd name="T10" fmla="*/ 0 w 1000"/>
              <a:gd name="T11" fmla="*/ 0 h 1000"/>
              <a:gd name="T12" fmla="*/ 2147483646 w 1000"/>
              <a:gd name="T13" fmla="*/ 0 h 1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9360" cap="sq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609600" y="6172200"/>
            <a:ext cx="7924800" cy="1588"/>
          </a:xfrm>
          <a:prstGeom prst="line">
            <a:avLst/>
          </a:prstGeom>
          <a:noFill/>
          <a:ln w="3240" cap="sq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7999413" cy="121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410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7999412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98587C-E285-44C8-8800-85187C8C59E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800">
          <a:solidFill>
            <a:srgbClr val="000000"/>
          </a:solidFill>
          <a:latin typeface="Comic Sans MS" panose="030F0702030302020204" pitchFamily="66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1"/>
          <p:cNvSpPr>
            <a:spLocks noChangeArrowheads="1" noChangeShapeType="1" noTextEdit="1"/>
          </p:cNvSpPr>
          <p:nvPr/>
        </p:nvSpPr>
        <p:spPr bwMode="auto">
          <a:xfrm>
            <a:off x="396875" y="2170113"/>
            <a:ext cx="81534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b"/>
            </a:scene3d>
            <a:sp3d extrusionH="887400" prstMaterial="legacyMatte">
              <a:extrusionClr>
                <a:srgbClr val="0000FF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uk-UA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5B5B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Bookman Old Style" panose="02050604050505020204" pitchFamily="18" charset="0"/>
              </a:rPr>
              <a:t>Теорія та практика </a:t>
            </a:r>
          </a:p>
          <a:p>
            <a:pPr algn="ctr"/>
            <a:r>
              <a:rPr lang="uk-UA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5B5B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Bookman Old Style" panose="02050604050505020204" pitchFamily="18" charset="0"/>
              </a:rPr>
              <a:t>бізнес-планування</a:t>
            </a:r>
            <a:endParaRPr lang="en-US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50000">
                    <a:srgbClr val="5B5BFF"/>
                  </a:gs>
                  <a:gs pos="100000">
                    <a:srgbClr val="0000FF"/>
                  </a:gs>
                </a:gsLst>
                <a:lin ang="5400000" scaled="1"/>
              </a:gradFill>
              <a:latin typeface="Bookman Old Style" panose="02050604050505020204" pitchFamily="18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743325" y="5400675"/>
            <a:ext cx="4868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en-US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розробив к.т.н., доцент Скачкова І.А.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998538" y="381000"/>
            <a:ext cx="137477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Страхова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компанія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22860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143000"/>
            <a:ext cx="2425700" cy="172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715000" y="381000"/>
            <a:ext cx="173355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інвестиційна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3429000" y="1905000"/>
            <a:ext cx="1371600" cy="30480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FFE2E2"/>
              </a:gs>
              <a:gs pos="100000">
                <a:srgbClr val="FF9797"/>
              </a:gs>
            </a:gsLst>
            <a:lin ang="5400000" scaled="1"/>
          </a:gradFill>
          <a:ln w="9360" cap="sq">
            <a:solidFill>
              <a:srgbClr val="B90000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86200"/>
            <a:ext cx="1828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6400800" y="2971800"/>
            <a:ext cx="228600" cy="76200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FFE0E0"/>
              </a:gs>
              <a:gs pos="100000">
                <a:srgbClr val="FF9090"/>
              </a:gs>
            </a:gsLst>
            <a:lin ang="5400000" scaled="1"/>
          </a:gradFill>
          <a:ln w="9360" cap="sq">
            <a:solidFill>
              <a:srgbClr val="CC0000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43400"/>
            <a:ext cx="32924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143000" y="3962400"/>
            <a:ext cx="2249488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Страхові виплати</a:t>
            </a:r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752600" y="3048000"/>
            <a:ext cx="304800" cy="838200"/>
          </a:xfrm>
          <a:prstGeom prst="downArrow">
            <a:avLst>
              <a:gd name="adj1" fmla="val 50000"/>
              <a:gd name="adj2" fmla="val 49997"/>
            </a:avLst>
          </a:prstGeom>
          <a:gradFill rotWithShape="0">
            <a:gsLst>
              <a:gs pos="0">
                <a:srgbClr val="FFE2E2"/>
              </a:gs>
              <a:gs pos="100000">
                <a:srgbClr val="FF9797"/>
              </a:gs>
            </a:gsLst>
            <a:lin ang="5400000" scaled="1"/>
          </a:gradFill>
          <a:ln w="9360" cap="sq">
            <a:solidFill>
              <a:srgbClr val="B90000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 additive="repl"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transform</p:attrName>
                                        </p:attrNameLst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">
                                      <p:cBhvr additive="repl"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5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 additive="repl"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transform</p:attrName>
                                        </p:attrNameLst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">
                                      <p:cBhvr additive="repl"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3" presetID="5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 additive="repl"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transform</p:attrName>
                                        </p:attrNameLst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">
                                      <p:cBhvr additive="repl"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2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51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3800" u="sng"/>
              <a:t>Страхування виправдано в наступних випадках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/>
              <a:t>Якщо ймовірність реалізації ризику, тобто появи збитку, невисока, але розмір можливого збитку досить великий.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/>
              <a:t> Якщо ймовірність реалізації ризику, тобто появи збитку, висока, але розмір можливого збитку невеликий. Масовість ризику може привести до значного збитку.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 u="sng"/>
              <a:t>Ризики, що страхуються</a:t>
            </a:r>
            <a:r>
              <a:rPr lang="ru-RU" altLang="en-US" sz="3800"/>
              <a:t> - 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Tx/>
              <a:buFontTx/>
              <a:buNone/>
            </a:pPr>
            <a:r>
              <a:rPr lang="uk-UA" altLang="en-US"/>
              <a:t>це ризик, рівень допустимих збитків для якого легко можна визначити, і тому страхова компанія готова їх відшкодувати. До страхуються ризиків відносяться: майнові ризики; особисті ризики; ризики, пов'язані з юридичною відповідальністю.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2800"/>
              <a:t>Страхові ризики, які готова взяти на себе страхова компанія, зазвичай відповідає таким вимогам: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400"/>
              <a:t>Страхована небезпека не може бути результатом навмисних дій. 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400"/>
              <a:t>Збитки мають підлягати підрахунку, і витрати на страхування повинні бути економічно виправдані. 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400"/>
              <a:t>Один вид ризику повинен охоплювати значну кількість подібних випадків. 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400"/>
              <a:t>Ризик не повинен одночасно торкатися всіх застрахованих. 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400"/>
              <a:t>Потенційні фінансові втрати повинні бути відчутними для страхувальника. 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 sz="24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 u="sng"/>
              <a:t>Ризик, що не страхується</a:t>
            </a:r>
            <a:r>
              <a:rPr lang="ru-RU" altLang="en-US" sz="3800"/>
              <a:t> 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Tx/>
              <a:buFontTx/>
              <a:buNone/>
            </a:pPr>
            <a:r>
              <a:rPr lang="uk-UA" altLang="en-US"/>
              <a:t>- це ризик, страхування якого уникає більшість страхових компаній через те, що ймовірність пов'язаних з ним збитків майже непередбачувана.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uk-UA" altLang="en-US" sz="3800"/>
              <a:t>До ризиків, що не страхуються, відносяться:</a:t>
            </a: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Ринкові ризики.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Політичні ризики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Виробничі ризики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Особисті ризики.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539750" y="1773238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uk-UA" altLang="en-US" b="1" i="1">
                <a:solidFill>
                  <a:srgbClr val="FF0000"/>
                </a:solidFill>
              </a:rPr>
              <a:t>Страховий захист </a:t>
            </a:r>
            <a:r>
              <a:rPr lang="uk-UA" altLang="en-US" i="1"/>
              <a:t>- </a:t>
            </a:r>
            <a:r>
              <a:rPr lang="uk-UA" altLang="en-US"/>
              <a:t>сукупність відносин, пов'язаних з відшкодуванням втрат, що наносяться матеріальному виробництву і життєвому рівню населення стихійними лихами і іншими надзвичайними подіями.</a:t>
            </a:r>
          </a:p>
          <a:p>
            <a:pPr>
              <a:buClrTx/>
              <a:buFontTx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uk-UA" altLang="en-US" b="1" i="1">
                <a:solidFill>
                  <a:srgbClr val="FF0000"/>
                </a:solidFill>
              </a:rPr>
              <a:t>Страховий інтерес </a:t>
            </a:r>
            <a:r>
              <a:rPr lang="uk-UA" altLang="en-US" i="1"/>
              <a:t>- </a:t>
            </a:r>
            <a:r>
              <a:rPr lang="uk-UA" altLang="en-US"/>
              <a:t>поняття, яке має 2 сенси:</a:t>
            </a:r>
          </a:p>
          <a:p>
            <a:pPr algn="just"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по-перше, зацікавленість брати участь у страхуванні;</a:t>
            </a:r>
          </a:p>
          <a:p>
            <a:pPr algn="just"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по-друге, страхова сума, якою оцінюється збиток у зв'язку з можливою загибеллю або знищенням майна.</a:t>
            </a:r>
          </a:p>
          <a:p>
            <a:pPr algn="just"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1"/>
          <p:cNvGrpSpPr>
            <a:grpSpLocks/>
          </p:cNvGrpSpPr>
          <p:nvPr/>
        </p:nvGrpSpPr>
        <p:grpSpPr bwMode="auto">
          <a:xfrm>
            <a:off x="431800" y="836613"/>
            <a:ext cx="8207375" cy="5210175"/>
            <a:chOff x="272" y="527"/>
            <a:chExt cx="5170" cy="3282"/>
          </a:xfrm>
        </p:grpSpPr>
        <p:cxnSp>
          <p:nvCxnSpPr>
            <p:cNvPr id="40963" name="AutoShape 2"/>
            <p:cNvCxnSpPr>
              <a:cxnSpLocks noChangeShapeType="1"/>
              <a:stCxn id="23560" idx="0"/>
              <a:endCxn id="23557" idx="2"/>
            </p:cNvCxnSpPr>
            <p:nvPr/>
          </p:nvCxnSpPr>
          <p:spPr bwMode="auto">
            <a:xfrm rot="16200000" flipV="1">
              <a:off x="3433" y="1262"/>
              <a:ext cx="658" cy="1811"/>
            </a:xfrm>
            <a:prstGeom prst="bentConnector3">
              <a:avLst>
                <a:gd name="adj1" fmla="val 49963"/>
              </a:avLst>
            </a:prstGeom>
            <a:noFill/>
            <a:ln w="2844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40964" name="AutoShape 3"/>
            <p:cNvCxnSpPr>
              <a:cxnSpLocks noChangeShapeType="1"/>
              <a:stCxn id="23559" idx="0"/>
              <a:endCxn id="23557" idx="2"/>
            </p:cNvCxnSpPr>
            <p:nvPr/>
          </p:nvCxnSpPr>
          <p:spPr bwMode="auto">
            <a:xfrm rot="16200000" flipV="1">
              <a:off x="2528" y="2168"/>
              <a:ext cx="658" cy="0"/>
            </a:xfrm>
            <a:prstGeom prst="bentConnector2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40965" name="AutoShape 4"/>
            <p:cNvCxnSpPr>
              <a:cxnSpLocks noChangeShapeType="1"/>
              <a:stCxn id="23558" idx="0"/>
              <a:endCxn id="23557" idx="2"/>
            </p:cNvCxnSpPr>
            <p:nvPr/>
          </p:nvCxnSpPr>
          <p:spPr bwMode="auto">
            <a:xfrm rot="-5400000">
              <a:off x="1623" y="1263"/>
              <a:ext cx="658" cy="1809"/>
            </a:xfrm>
            <a:prstGeom prst="bentConnector3">
              <a:avLst>
                <a:gd name="adj1" fmla="val 49963"/>
              </a:avLst>
            </a:prstGeom>
            <a:noFill/>
            <a:ln w="2844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3557" name="AutoShape 5"/>
            <p:cNvSpPr>
              <a:spLocks noChangeArrowheads="1"/>
            </p:cNvSpPr>
            <p:nvPr/>
          </p:nvSpPr>
          <p:spPr bwMode="auto">
            <a:xfrm>
              <a:off x="2082" y="527"/>
              <a:ext cx="1550" cy="131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 cap="sq">
              <a:solidFill>
                <a:srgbClr val="3366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SzPct val="100000"/>
                <a:defRPr/>
              </a:pPr>
              <a:r>
                <a:rPr lang="en-US" altLang="en-US" sz="2800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страховики</a:t>
              </a:r>
            </a:p>
          </p:txBody>
        </p:sp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>
              <a:off x="272" y="2497"/>
              <a:ext cx="1550" cy="131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 cap="sq">
              <a:solidFill>
                <a:srgbClr val="3366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SzPct val="100000"/>
                <a:defRPr/>
              </a:pPr>
              <a:r>
                <a:rPr lang="uk-UA" altLang="en-US" sz="2100" dirty="0" smtClean="0">
                  <a:solidFill>
                    <a:srgbClr val="3366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юридичні особи</a:t>
              </a: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,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створені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відповідно до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законодавства </a:t>
              </a:r>
            </a:p>
          </p:txBody>
        </p:sp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2082" y="2497"/>
              <a:ext cx="1550" cy="131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 cap="sq">
              <a:solidFill>
                <a:srgbClr val="3366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SzPct val="100000"/>
                <a:defRPr/>
              </a:pPr>
              <a:r>
                <a:rPr lang="uk-UA" altLang="en-US" sz="210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здійснюють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solidFill>
                    <a:srgbClr val="3366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страхування</a:t>
              </a: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,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перестрахування,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взаємне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страхування</a:t>
              </a:r>
            </a:p>
          </p:txBody>
        </p:sp>
        <p:sp>
          <p:nvSpPr>
            <p:cNvPr id="23560" name="AutoShape 8"/>
            <p:cNvSpPr>
              <a:spLocks noChangeArrowheads="1"/>
            </p:cNvSpPr>
            <p:nvPr/>
          </p:nvSpPr>
          <p:spPr bwMode="auto">
            <a:xfrm>
              <a:off x="3891" y="2497"/>
              <a:ext cx="1550" cy="131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 cap="sq">
              <a:solidFill>
                <a:srgbClr val="3366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отримали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solidFill>
                    <a:srgbClr val="3366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ліцензії в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встановленому </a:t>
              </a:r>
            </a:p>
            <a:p>
              <a:pPr algn="ctr">
                <a:buSzPct val="100000"/>
                <a:defRPr/>
              </a:pPr>
              <a:r>
                <a:rPr lang="uk-UA" altLang="en-US" sz="21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законом порядку</a:t>
              </a:r>
            </a:p>
            <a:p>
              <a:pPr algn="ctr">
                <a:buSzPct val="100000"/>
                <a:defRPr/>
              </a:pPr>
              <a:endParaRPr lang="en-US" altLang="en-US" sz="21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0970" name="Rectangle 9"/>
            <p:cNvSpPr>
              <a:spLocks noChangeArrowheads="1"/>
            </p:cNvSpPr>
            <p:nvPr/>
          </p:nvSpPr>
          <p:spPr bwMode="auto">
            <a:xfrm>
              <a:off x="886" y="2046"/>
              <a:ext cx="1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/>
              <a:t>страховики</a:t>
            </a:r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"/>
            </a:pPr>
            <a:r>
              <a:rPr lang="uk-UA" altLang="en-US" sz="2800"/>
              <a:t>здійснюють оцінку страхового ризику, </a:t>
            </a:r>
          </a:p>
          <a:p>
            <a:pPr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"/>
            </a:pPr>
            <a:r>
              <a:rPr lang="uk-UA" altLang="en-US" sz="2800"/>
              <a:t>отримують страхові премії (страхові внески),</a:t>
            </a:r>
          </a:p>
          <a:p>
            <a:pPr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"/>
            </a:pPr>
            <a:r>
              <a:rPr lang="uk-UA" altLang="en-US" sz="2800"/>
              <a:t>формують страхові резерви, інвестують активи, </a:t>
            </a:r>
          </a:p>
          <a:p>
            <a:pPr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"/>
            </a:pPr>
            <a:r>
              <a:rPr lang="uk-UA" altLang="en-US" sz="2800"/>
              <a:t>визначають розмір збитків або шкоди, </a:t>
            </a:r>
          </a:p>
          <a:p>
            <a:pPr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"/>
            </a:pPr>
            <a:r>
              <a:rPr lang="uk-UA" altLang="en-US" sz="2800"/>
              <a:t>виробляють страхові виплати, </a:t>
            </a:r>
          </a:p>
          <a:p>
            <a:pPr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"/>
            </a:pPr>
            <a:r>
              <a:rPr lang="uk-UA" altLang="en-US" sz="2800"/>
              <a:t>здійснюють інші дії, пов'язані з виконанням зобов'язань за договором.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728663" y="960438"/>
            <a:ext cx="7519987" cy="283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ru-RU" altLang="en-US" sz="36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Тема 7</a:t>
            </a:r>
          </a:p>
          <a:p>
            <a:pPr algn="ctr" eaLnBrk="1" hangingPunct="1">
              <a:buSzPct val="100000"/>
              <a:defRPr/>
            </a:pPr>
            <a:endParaRPr lang="ru-RU" altLang="en-US" sz="3600" b="1" i="1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ru-RU" altLang="en-US" sz="3600" smtClean="0"/>
              <a:t>Страхування як метод передачі ризиків</a:t>
            </a:r>
          </a:p>
          <a:p>
            <a:pPr algn="ctr" eaLnBrk="1" hangingPunct="1">
              <a:buSzPct val="100000"/>
              <a:defRPr/>
            </a:pPr>
            <a:endParaRPr lang="ru-RU" altLang="en-US" sz="3600" smtClean="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 i="1"/>
              <a:t>страхувальники</a:t>
            </a: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447675" y="1644650"/>
            <a:ext cx="8229600" cy="237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9900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ts val="700"/>
              </a:spcBef>
              <a:buClrTx/>
              <a:buFontTx/>
              <a:buNone/>
            </a:pPr>
            <a:r>
              <a:rPr lang="ru-RU" altLang="en-US" sz="2800"/>
              <a:t>юридичні особи та дієздатні фізичні особи, що уклали із страховиками </a:t>
            </a:r>
            <a:r>
              <a:rPr lang="ru-RU" altLang="en-US" sz="2800">
                <a:solidFill>
                  <a:srgbClr val="990000"/>
                </a:solidFill>
              </a:rPr>
              <a:t>договір</a:t>
            </a:r>
            <a:r>
              <a:rPr lang="ru-RU" altLang="en-US" sz="2800"/>
              <a:t> страхування або є страхувальниками в силу закону</a:t>
            </a:r>
          </a:p>
        </p:txBody>
      </p:sp>
      <p:sp>
        <p:nvSpPr>
          <p:cNvPr id="45060" name="AutoShape 3"/>
          <p:cNvSpPr>
            <a:spLocks noChangeArrowheads="1"/>
          </p:cNvSpPr>
          <p:nvPr/>
        </p:nvSpPr>
        <p:spPr bwMode="auto">
          <a:xfrm>
            <a:off x="755650" y="4291013"/>
            <a:ext cx="2376488" cy="1225550"/>
          </a:xfrm>
          <a:prstGeom prst="cube">
            <a:avLst>
              <a:gd name="adj" fmla="val 25000"/>
            </a:avLst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страховик</a:t>
            </a:r>
          </a:p>
        </p:txBody>
      </p:sp>
      <p:sp>
        <p:nvSpPr>
          <p:cNvPr id="45061" name="AutoShape 4"/>
          <p:cNvSpPr>
            <a:spLocks noChangeArrowheads="1"/>
          </p:cNvSpPr>
          <p:nvPr/>
        </p:nvSpPr>
        <p:spPr bwMode="auto">
          <a:xfrm>
            <a:off x="6300788" y="4292600"/>
            <a:ext cx="2376487" cy="1225550"/>
          </a:xfrm>
          <a:prstGeom prst="cube">
            <a:avLst>
              <a:gd name="adj" fmla="val 25000"/>
            </a:avLst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45062" name="AutoShape 5"/>
          <p:cNvSpPr>
            <a:spLocks noChangeArrowheads="1"/>
          </p:cNvSpPr>
          <p:nvPr/>
        </p:nvSpPr>
        <p:spPr bwMode="auto">
          <a:xfrm>
            <a:off x="3492500" y="4581525"/>
            <a:ext cx="2376488" cy="792163"/>
          </a:xfrm>
          <a:prstGeom prst="leftRightArrow">
            <a:avLst>
              <a:gd name="adj1" fmla="val 50000"/>
              <a:gd name="adj2" fmla="val 59722"/>
            </a:avLst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договір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79388" y="476250"/>
            <a:ext cx="83534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ts val="600"/>
              </a:spcBef>
              <a:buClrTx/>
              <a:buFontTx/>
              <a:buNone/>
            </a:pPr>
            <a:r>
              <a:rPr lang="ru-RU" altLang="en-US" sz="2400" b="1" i="1">
                <a:solidFill>
                  <a:srgbClr val="FF0000"/>
                </a:solidFill>
              </a:rPr>
              <a:t>Страхова відповідальність </a:t>
            </a:r>
            <a:r>
              <a:rPr lang="ru-RU" altLang="en-US" sz="2400" i="1"/>
              <a:t>-</a:t>
            </a:r>
            <a:r>
              <a:rPr lang="ru-RU" altLang="en-US" sz="2400"/>
              <a:t> (В міжнародній практиці страхування - страхове покриття) - обов'язок страховика виплатити страхову суму або страхове відшкодування. </a:t>
            </a:r>
          </a:p>
          <a:p>
            <a:pPr>
              <a:spcBef>
                <a:spcPts val="600"/>
              </a:spcBef>
              <a:buClrTx/>
              <a:buFontTx/>
              <a:buNone/>
            </a:pPr>
            <a:r>
              <a:rPr lang="ru-RU" altLang="en-US" sz="2400"/>
              <a:t>Встановлюється договором страхування або законом. Характеризується переліком страхових ризиків, при настанні яких здійснюється виплата. розрізняють: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 sz="2400"/>
              <a:t>обмежену страхову відповідальність, яка передбачає вузький і конкретний перелік страхових ризиків.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 sz="2400"/>
              <a:t>розширену страхову відповідальність - обов'язок страховика здійснити виплату при настанні будь-якого страхового ризику, крім випадків, особливим чином заздалегідь обумовлених в законі або договорі страхування.</a:t>
            </a:r>
          </a:p>
          <a:p>
            <a:pPr>
              <a:spcBef>
                <a:spcPts val="6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 sz="24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ru-RU" altLang="en-US" b="1" i="1">
                <a:solidFill>
                  <a:srgbClr val="FF0000"/>
                </a:solidFill>
              </a:rPr>
              <a:t>страховий договір </a:t>
            </a:r>
            <a:r>
              <a:rPr lang="ru-RU" altLang="en-US" i="1"/>
              <a:t>- </a:t>
            </a:r>
            <a:r>
              <a:rPr lang="ru-RU" altLang="en-US"/>
              <a:t>документ, за допомогою якого оформлюються відносини між страховиком і страхувальником. </a:t>
            </a:r>
          </a:p>
          <a:p>
            <a:pPr algn="just">
              <a:buClrTx/>
              <a:buFontTx/>
              <a:buNone/>
            </a:pPr>
            <a:r>
              <a:rPr lang="ru-RU" altLang="en-US"/>
              <a:t>У ньому вказуються основні умови страхування, юридичні основи взаємовідносин сторін, їх обов'язки, порядок взаєморозрахунків, порядок врегулювання збитків і ін.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ru-RU" altLang="en-US" b="1" i="1">
                <a:solidFill>
                  <a:srgbClr val="FF0000"/>
                </a:solidFill>
              </a:rPr>
              <a:t>Страховий поліс </a:t>
            </a:r>
            <a:r>
              <a:rPr lang="ru-RU" altLang="en-US"/>
              <a:t>документ, що видається страхувальнику (застрахованому) і засвідчує факт укладення договору страхування.</a:t>
            </a:r>
          </a:p>
          <a:p>
            <a:pPr algn="just">
              <a:buClrTx/>
              <a:buFontTx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ts val="9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 sz="3600" b="1" i="1"/>
              <a:t>актуарні розрахунки </a:t>
            </a:r>
            <a:r>
              <a:rPr lang="ru-RU" altLang="en-US" sz="3600" i="1"/>
              <a:t>- </a:t>
            </a:r>
            <a:r>
              <a:rPr lang="ru-RU" altLang="en-US" sz="3600"/>
              <a:t>система статистичних і економіко-математичних методів розрахунку тарифних ставок і визначення фінансових взаємин страховика і страхувальника.</a:t>
            </a:r>
          </a:p>
          <a:p>
            <a:pPr>
              <a:spcBef>
                <a:spcPts val="9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 sz="36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 b="1" i="1">
                <a:solidFill>
                  <a:srgbClr val="FF0000"/>
                </a:solidFill>
              </a:rPr>
              <a:t>термін страхування </a:t>
            </a:r>
          </a:p>
        </p:txBody>
      </p:sp>
      <p:sp>
        <p:nvSpPr>
          <p:cNvPr id="55299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8937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altLang="en-US"/>
              <a:t>- період часу, в протягом якого застраховані об'єкти страхування.</a:t>
            </a:r>
          </a:p>
          <a:p>
            <a:pPr>
              <a:buClrTx/>
              <a:buFontTx/>
              <a:buNone/>
            </a:pPr>
            <a:r>
              <a:rPr lang="ru-RU" altLang="en-US"/>
              <a:t>Може коливатися від декількох днів до значного числа років (15 - 25). Крім того, можливий невизначений термін страхування, коли діє до тих пір, поки одна зі сторін правовідносин не відмовиться від їхнього подальшого продовження, заздалегідь повідомивши іншу сторону про свій намір.</a:t>
            </a:r>
          </a:p>
          <a:p>
            <a:pPr>
              <a:buClrTx/>
              <a:buFontTx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108950" cy="455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 i="1"/>
              <a:t>Страховий випадок - </a:t>
            </a:r>
            <a:r>
              <a:rPr lang="ru-RU" altLang="en-US"/>
              <a:t>потенційно можливе спричинення збитку об'єкту страхування.</a:t>
            </a:r>
          </a:p>
          <a:p>
            <a:pPr algn="just"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ru-RU" altLang="en-US" i="1"/>
              <a:t>Страховий випадок</a:t>
            </a:r>
            <a:r>
              <a:rPr lang="ru-RU" altLang="en-US"/>
              <a:t> - фактично відбулися страхові події, в зв'язку з негативними або іншими заздалегідь обумовленими наслідками якого може бути виплачено страхове відшкодування або страхова сума.</a:t>
            </a:r>
          </a:p>
          <a:p>
            <a:pPr algn="just"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 b="1" i="1">
                <a:solidFill>
                  <a:srgbClr val="FF0000"/>
                </a:solidFill>
              </a:rPr>
              <a:t>страховий акт-</a:t>
            </a:r>
            <a:r>
              <a:rPr lang="ru-RU" altLang="en-US" sz="3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9395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ru-RU" altLang="en-US"/>
              <a:t>- документ, оформлений в установленому порядку, який підтверджує факт і причину того, що сталося страхового випадку. У майновому страхуванні він є підставою для розрахунку суми збитку і визначення права страхувальника на отримання страхового відшкодування.</a:t>
            </a:r>
          </a:p>
          <a:p>
            <a:pPr algn="just">
              <a:buClrTx/>
              <a:buFontTx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913" algn="l"/>
                <a:tab pos="1357313" algn="l"/>
                <a:tab pos="2271713" algn="l"/>
                <a:tab pos="3186113" algn="l"/>
                <a:tab pos="4100513" algn="l"/>
                <a:tab pos="5014913" algn="l"/>
                <a:tab pos="5929313" algn="l"/>
                <a:tab pos="6843713" algn="l"/>
                <a:tab pos="7758113" algn="l"/>
                <a:tab pos="8672513" algn="l"/>
                <a:tab pos="95869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ru-RU" altLang="en-US" b="1" i="1">
                <a:solidFill>
                  <a:srgbClr val="FF0000"/>
                </a:solidFill>
              </a:rPr>
              <a:t>страховий збиток</a:t>
            </a:r>
            <a:r>
              <a:rPr lang="ru-RU" altLang="en-US" b="1">
                <a:solidFill>
                  <a:srgbClr val="FF0000"/>
                </a:solidFill>
              </a:rPr>
              <a:t> </a:t>
            </a:r>
            <a:r>
              <a:rPr lang="ru-RU" altLang="en-US"/>
              <a:t>- це вартість повністю загиблого майна або знеціняться частини пошкодженого майна за страховою оцінкою.</a:t>
            </a:r>
          </a:p>
          <a:p>
            <a:pPr algn="just">
              <a:buClrTx/>
              <a:buFontTx/>
              <a:buNone/>
            </a:pPr>
            <a:r>
              <a:rPr lang="ru-RU" altLang="en-US" b="1" i="1">
                <a:solidFill>
                  <a:srgbClr val="FF0000"/>
                </a:solidFill>
              </a:rPr>
              <a:t>Страхове відшкодування</a:t>
            </a:r>
            <a:r>
              <a:rPr lang="ru-RU" altLang="en-US" b="1">
                <a:solidFill>
                  <a:srgbClr val="FF0000"/>
                </a:solidFill>
              </a:rPr>
              <a:t> </a:t>
            </a:r>
            <a:r>
              <a:rPr lang="ru-RU" altLang="en-US"/>
              <a:t>- це належить до виплати страхувальнику частку або повна сума збитку.</a:t>
            </a:r>
          </a:p>
          <a:p>
            <a:pPr algn="just">
              <a:buClrTx/>
              <a:buFontTx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7A6C6327-86CF-4A64-9C2D-4266A4949EF4}" type="slidenum">
              <a:rPr lang="ru-RU" altLang="en-US" sz="1200"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ru-RU" altLang="en-US" sz="1200">
              <a:cs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04800" y="3810000"/>
            <a:ext cx="25146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ОСОБИСТЕ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 СТРАХУВАННЯ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200400" y="3810000"/>
            <a:ext cx="26670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МАЙНОВЕ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72200" y="3810000"/>
            <a:ext cx="26670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  <a:r>
              <a:rPr lang="ru-RU" altLang="en-US" sz="2000">
                <a:solidFill>
                  <a:srgbClr val="DDDDDD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</a:p>
        </p:txBody>
      </p:sp>
      <p:sp>
        <p:nvSpPr>
          <p:cNvPr id="63494" name="Line 5"/>
          <p:cNvSpPr>
            <a:spLocks noChangeShapeType="1"/>
          </p:cNvSpPr>
          <p:nvPr/>
        </p:nvSpPr>
        <p:spPr bwMode="auto">
          <a:xfrm flipH="1">
            <a:off x="1446213" y="2057400"/>
            <a:ext cx="2060575" cy="12954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5" name="Line 6"/>
          <p:cNvSpPr>
            <a:spLocks noChangeShapeType="1"/>
          </p:cNvSpPr>
          <p:nvPr/>
        </p:nvSpPr>
        <p:spPr bwMode="auto">
          <a:xfrm>
            <a:off x="4495800" y="2095500"/>
            <a:ext cx="1588" cy="13716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6" name="Line 7"/>
          <p:cNvSpPr>
            <a:spLocks noChangeShapeType="1"/>
          </p:cNvSpPr>
          <p:nvPr/>
        </p:nvSpPr>
        <p:spPr bwMode="auto">
          <a:xfrm>
            <a:off x="5791200" y="2057400"/>
            <a:ext cx="1752600" cy="12954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7" name="Text Box 8"/>
          <p:cNvSpPr txBox="1">
            <a:spLocks noChangeArrowheads="1"/>
          </p:cNvSpPr>
          <p:nvPr/>
        </p:nvSpPr>
        <p:spPr bwMode="auto">
          <a:xfrm>
            <a:off x="644525" y="609600"/>
            <a:ext cx="8229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9900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ts val="800"/>
              </a:spcBef>
              <a:buClrTx/>
              <a:buFontTx/>
              <a:buNone/>
            </a:pPr>
            <a:r>
              <a:rPr lang="ru-RU" altLang="en-US" sz="3200" b="1"/>
              <a:t>ГРУПИ ВИДІВ СТРАХУВАННЯ ЗАЛЕЖНО ВІД ОБ'ЄКТА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724400" y="1905000"/>
            <a:ext cx="4114800" cy="378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400">
                <a:cs typeface="Arial" panose="020B0604020202020204" pitchFamily="34" charset="0"/>
              </a:rPr>
              <a:t>Страхування - це необхідний елемент виробничих відносин, пов'язаний з відшкодуванням матеріальних втрат в процесі суспільного виробництва для забезпечення його безперервності.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916113"/>
            <a:ext cx="3876675" cy="327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>
                <a:solidFill>
                  <a:srgbClr val="B90000"/>
                </a:solidFill>
              </a:rPr>
              <a:t>7.1 Сутність страхування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" dur="120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10,-81,-52)"/>
                                          </p:val>
                                        </p:tav>
                                        <p:tav>
                                          <p:val>
                                            <p:strVal val="rgb(-61,-56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" dur="120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10,-81,-52)"/>
                                          </p:val>
                                        </p:tav>
                                        <p:tav>
                                          <p:val>
                                            <p:strVal val="rgb(-61,-56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13" dur="120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507F0621-4F81-408B-86E6-05836953F823}" type="slidenum">
              <a:rPr lang="ru-RU" altLang="en-US" sz="1200"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ru-RU" altLang="en-US" sz="1200">
              <a:cs typeface="Arial" panose="020B0604020202020204" pitchFamily="34" charset="0"/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04800" y="3810000"/>
            <a:ext cx="25146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 ВІД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НЕЩАСНОГО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ВИПАДКУ І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ХВОРОБ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352800" y="3810000"/>
            <a:ext cx="26670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МЕДИЧНЕ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324600" y="3810000"/>
            <a:ext cx="25146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  <a:r>
              <a:rPr lang="ru-RU" altLang="en-US" sz="2000">
                <a:solidFill>
                  <a:srgbClr val="DDDDDD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ЖИТТЯ</a:t>
            </a:r>
          </a:p>
        </p:txBody>
      </p:sp>
      <p:sp>
        <p:nvSpPr>
          <p:cNvPr id="65542" name="Line 5"/>
          <p:cNvSpPr>
            <a:spLocks noChangeShapeType="1"/>
          </p:cNvSpPr>
          <p:nvPr/>
        </p:nvSpPr>
        <p:spPr bwMode="auto">
          <a:xfrm flipH="1">
            <a:off x="1446213" y="2057400"/>
            <a:ext cx="2060575" cy="12954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3" name="Line 6"/>
          <p:cNvSpPr>
            <a:spLocks noChangeShapeType="1"/>
          </p:cNvSpPr>
          <p:nvPr/>
        </p:nvSpPr>
        <p:spPr bwMode="auto">
          <a:xfrm>
            <a:off x="4724400" y="1981200"/>
            <a:ext cx="1588" cy="13716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4" name="Line 7"/>
          <p:cNvSpPr>
            <a:spLocks noChangeShapeType="1"/>
          </p:cNvSpPr>
          <p:nvPr/>
        </p:nvSpPr>
        <p:spPr bwMode="auto">
          <a:xfrm>
            <a:off x="5969000" y="2057400"/>
            <a:ext cx="1752600" cy="12954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5" name="Text Box 8"/>
          <p:cNvSpPr txBox="1">
            <a:spLocks noChangeArrowheads="1"/>
          </p:cNvSpPr>
          <p:nvPr/>
        </p:nvSpPr>
        <p:spPr bwMode="auto">
          <a:xfrm>
            <a:off x="395288" y="333375"/>
            <a:ext cx="8229600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9900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ts val="600"/>
              </a:spcBef>
              <a:buClrTx/>
              <a:buFontTx/>
              <a:buNone/>
            </a:pPr>
            <a:r>
              <a:rPr lang="uk-UA" altLang="en-US" sz="2400" b="1"/>
              <a:t>ОСОБИСТЕ</a:t>
            </a:r>
            <a:r>
              <a:rPr lang="uk-UA" altLang="en-US" sz="2400"/>
              <a:t> </a:t>
            </a:r>
            <a:r>
              <a:rPr lang="uk-UA" altLang="en-US" sz="2400" b="1"/>
              <a:t>СТРАХУВАННЯ</a:t>
            </a:r>
            <a:r>
              <a:rPr lang="uk-UA" altLang="en-US" sz="2400"/>
              <a:t>- це форма захисту від ризиків, які загрожують життю людини, його працездатності, здоров'ю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077C832C-6584-4AEB-BDF5-C79F187362E5}" type="slidenum">
              <a:rPr lang="ru-RU" altLang="en-US" sz="1200"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ru-RU" altLang="en-US" sz="1200">
              <a:cs typeface="Arial" panose="020B0604020202020204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04800" y="3810000"/>
            <a:ext cx="25146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en-US" sz="2000">
              <a:solidFill>
                <a:srgbClr val="DDDDDD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МАЙНА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352800" y="3810000"/>
            <a:ext cx="26670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ФІНАНСОВИХ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РИЗИКІВ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248400" y="3810000"/>
            <a:ext cx="2590800" cy="12954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ru-RU" altLang="en-US" sz="2000">
              <a:solidFill>
                <a:srgbClr val="DDDDDD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СТРАХУВАННЯ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000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590" name="Line 5"/>
          <p:cNvSpPr>
            <a:spLocks noChangeShapeType="1"/>
          </p:cNvSpPr>
          <p:nvPr/>
        </p:nvSpPr>
        <p:spPr bwMode="auto">
          <a:xfrm flipH="1">
            <a:off x="1446213" y="2057400"/>
            <a:ext cx="2060575" cy="12954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1" name="Line 6"/>
          <p:cNvSpPr>
            <a:spLocks noChangeShapeType="1"/>
          </p:cNvSpPr>
          <p:nvPr/>
        </p:nvSpPr>
        <p:spPr bwMode="auto">
          <a:xfrm>
            <a:off x="4724400" y="2133600"/>
            <a:ext cx="1588" cy="13716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2" name="Line 7"/>
          <p:cNvSpPr>
            <a:spLocks noChangeShapeType="1"/>
          </p:cNvSpPr>
          <p:nvPr/>
        </p:nvSpPr>
        <p:spPr bwMode="auto">
          <a:xfrm>
            <a:off x="6248400" y="2133600"/>
            <a:ext cx="1752600" cy="12954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3" name="Text Box 8"/>
          <p:cNvSpPr txBox="1">
            <a:spLocks noChangeArrowheads="1"/>
          </p:cNvSpPr>
          <p:nvPr/>
        </p:nvSpPr>
        <p:spPr bwMode="auto">
          <a:xfrm>
            <a:off x="304800" y="188913"/>
            <a:ext cx="86804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9900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ts val="600"/>
              </a:spcBef>
              <a:buClrTx/>
              <a:buFontTx/>
              <a:buNone/>
            </a:pPr>
            <a:r>
              <a:rPr lang="uk-UA" altLang="en-US" sz="2400" b="1"/>
              <a:t>МАЙНОВЕ</a:t>
            </a:r>
            <a:r>
              <a:rPr lang="uk-UA" altLang="en-US" sz="1200"/>
              <a:t> </a:t>
            </a:r>
            <a:r>
              <a:rPr lang="uk-UA" altLang="en-US" sz="2400" b="1"/>
              <a:t>СТРАХУВАННЯ </a:t>
            </a:r>
            <a:r>
              <a:rPr lang="uk-UA" altLang="en-US" sz="2400"/>
              <a:t>галузь страхування, в якій об'єктом захисту виступають різні види майна і майновий інтерес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395288" y="1628775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800"/>
              <a:t>Найбільш часто </a:t>
            </a:r>
            <a:r>
              <a:rPr lang="uk-UA" altLang="en-US" sz="2800" b="1">
                <a:solidFill>
                  <a:srgbClr val="FF0000"/>
                </a:solidFill>
              </a:rPr>
              <a:t>майно</a:t>
            </a:r>
            <a:r>
              <a:rPr lang="uk-UA" altLang="en-US" sz="2800"/>
              <a:t> страхується на випадок знищення або пошкодження в результаті стихійних лих, нещасних випадків, пожеж, хвороб, крадіжок і т.п.</a:t>
            </a:r>
          </a:p>
          <a:p>
            <a:pPr algn="just"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800" b="1">
                <a:solidFill>
                  <a:srgbClr val="FF0000"/>
                </a:solidFill>
              </a:rPr>
              <a:t>майнові інтереси </a:t>
            </a:r>
            <a:r>
              <a:rPr lang="uk-UA" altLang="en-US" sz="2800"/>
              <a:t>страхуються на випадок недоотримання прибутку або доходів (упущеної вигоди), неплатежу за рахунками продавця продукції, простоїв обладнання, зміни курсів та ін.</a:t>
            </a:r>
          </a:p>
          <a:p>
            <a:pPr algn="just">
              <a:spcBef>
                <a:spcPts val="7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 sz="28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3600"/>
              <a:t>Об'єкти майнового страхування: </a:t>
            </a:r>
          </a:p>
        </p:txBody>
      </p:sp>
      <p:sp>
        <p:nvSpPr>
          <p:cNvPr id="71683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основні і оборотні фонди,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урожай с/г культур,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тварини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продукція,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засоби транспорту,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вантажі, 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фінансові ризики.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3800" b="1">
                <a:solidFill>
                  <a:srgbClr val="FF0000"/>
                </a:solidFill>
              </a:rPr>
              <a:t>Види майнового страхування: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750"/>
              </a:spcBef>
              <a:buClr>
                <a:srgbClr val="CC0000"/>
              </a:buClr>
              <a:buSzPct val="100000"/>
              <a:buFont typeface="Wingdings" panose="05000000000000000000" pitchFamily="2" charset="2"/>
              <a:buChar char=""/>
              <a:defRPr/>
            </a:pPr>
            <a:r>
              <a:rPr lang="uk-UA" altLang="en-US" sz="3000" dirty="0" smtClean="0">
                <a:latin typeface="Comic Sans MS" panose="030F0702030302020204" pitchFamily="66" charset="0"/>
                <a:cs typeface="DejaVu Sans" charset="0"/>
              </a:rPr>
              <a:t>Страхування нерухомості (фізичних і юридичних осіб)</a:t>
            </a:r>
          </a:p>
          <a:p>
            <a:pPr>
              <a:spcBef>
                <a:spcPts val="750"/>
              </a:spcBef>
              <a:buClr>
                <a:srgbClr val="CC0000"/>
              </a:buClr>
              <a:buSzPct val="100000"/>
              <a:buFont typeface="Wingdings" panose="05000000000000000000" pitchFamily="2" charset="2"/>
              <a:buChar char=""/>
              <a:defRPr/>
            </a:pPr>
            <a:r>
              <a:rPr lang="uk-UA" altLang="en-US" sz="3000" dirty="0" smtClean="0">
                <a:latin typeface="Comic Sans MS" panose="030F0702030302020204" pitchFamily="66" charset="0"/>
                <a:cs typeface="DejaVu Sans" charset="0"/>
              </a:rPr>
              <a:t>Страхування рухомого майна</a:t>
            </a:r>
          </a:p>
          <a:p>
            <a:pPr>
              <a:spcBef>
                <a:spcPts val="750"/>
              </a:spcBef>
              <a:buClr>
                <a:srgbClr val="CC0000"/>
              </a:buClr>
              <a:buSzPct val="100000"/>
              <a:buFont typeface="Wingdings" panose="05000000000000000000" pitchFamily="2" charset="2"/>
              <a:buChar char=""/>
              <a:defRPr/>
            </a:pPr>
            <a:r>
              <a:rPr lang="uk-UA" altLang="en-US" sz="3000" dirty="0" smtClean="0">
                <a:latin typeface="Comic Sans MS" panose="030F0702030302020204" pitchFamily="66" charset="0"/>
                <a:cs typeface="DejaVu Sans" charset="0"/>
              </a:rPr>
              <a:t>Страхування запасів</a:t>
            </a:r>
          </a:p>
          <a:p>
            <a:pPr>
              <a:spcBef>
                <a:spcPts val="750"/>
              </a:spcBef>
              <a:buClr>
                <a:srgbClr val="CC0000"/>
              </a:buClr>
              <a:buSzPct val="100000"/>
              <a:buFont typeface="Wingdings" panose="05000000000000000000" pitchFamily="2" charset="2"/>
              <a:buChar char=""/>
              <a:defRPr/>
            </a:pPr>
            <a:r>
              <a:rPr lang="uk-UA" altLang="en-US" sz="3000" dirty="0" smtClean="0">
                <a:latin typeface="Comic Sans MS" panose="030F0702030302020204" pitchFamily="66" charset="0"/>
                <a:cs typeface="DejaVu Sans" charset="0"/>
              </a:rPr>
              <a:t>Страхування фінансових ризиків</a:t>
            </a:r>
          </a:p>
          <a:p>
            <a:pPr marL="469900">
              <a:spcBef>
                <a:spcPts val="750"/>
              </a:spcBef>
              <a:buSzPct val="100000"/>
              <a:defRPr/>
            </a:pPr>
            <a:endParaRPr lang="ru-RU" altLang="en-US" sz="3000" dirty="0" smtClean="0">
              <a:latin typeface="Comic Sans MS" panose="030F0702030302020204" pitchFamily="66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3800" b="1"/>
              <a:t>Страхування відповідальності</a:t>
            </a:r>
            <a:r>
              <a:rPr lang="ru-RU" altLang="en-US" sz="3800"/>
              <a:t> - </a:t>
            </a:r>
          </a:p>
        </p:txBody>
      </p:sp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/>
              <a:t>галузь страхування, де об'єктом виступає громадянська відповідальність перед третіми особами (фізичними і юридичними особами), яким може бути завдано шкоди внаслідок якої-небудь дії або бездіяльності страхувальника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1"/>
          <p:cNvSpPr txBox="1">
            <a:spLocks noChangeArrowheads="1"/>
          </p:cNvSpPr>
          <p:nvPr/>
        </p:nvSpPr>
        <p:spPr bwMode="auto">
          <a:xfrm>
            <a:off x="566738" y="1752600"/>
            <a:ext cx="818197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b="1"/>
              <a:t>Страхування відповідальності</a:t>
            </a:r>
            <a:r>
              <a:rPr lang="uk-UA" altLang="en-US"/>
              <a:t> передбачає, в разі заподіяння страхувальником шкоди здоров'ю або майну третіх осіб, здійснення страховиком в силу закону або за рішенням суду відповідних виплат, що компенсують заподіяну шкоду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3200" b="1">
                <a:solidFill>
                  <a:srgbClr val="FF0000"/>
                </a:solidFill>
              </a:rPr>
              <a:t>поширені наступні види цивільно-правової відповідальності:</a:t>
            </a: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8313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 marL="906463" indent="-436563"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000"/>
              <a:t>власників автотранспортних засобів;</a:t>
            </a:r>
          </a:p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000"/>
              <a:t>перевізника;</a:t>
            </a:r>
          </a:p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000"/>
              <a:t>професійної відповідальності (лікарів, нотаріусів, митних перевізників, аудиторів і т.д.);</a:t>
            </a:r>
          </a:p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000"/>
              <a:t>підприємств - джерел підвищеної небезпеки;</a:t>
            </a:r>
          </a:p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000"/>
              <a:t>за невиконання зобов'язань;</a:t>
            </a:r>
          </a:p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"/>
            </a:pPr>
            <a:r>
              <a:rPr lang="uk-UA" altLang="en-US" sz="2000"/>
              <a:t>інші види цивільно-правової відповідальності:</a:t>
            </a:r>
          </a:p>
          <a:p>
            <a:pPr lvl="1"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"/>
            </a:pPr>
            <a:r>
              <a:rPr lang="uk-UA" altLang="en-US" sz="2000"/>
              <a:t>за забруднення навколишнього середовища;</a:t>
            </a:r>
          </a:p>
          <a:p>
            <a:pPr lvl="1"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"/>
            </a:pPr>
            <a:r>
              <a:rPr lang="uk-UA" altLang="en-US" sz="2000"/>
              <a:t>недоброякісного продукту;</a:t>
            </a:r>
          </a:p>
          <a:p>
            <a:pPr lvl="1"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"/>
            </a:pPr>
            <a:r>
              <a:rPr lang="uk-UA" altLang="en-US" sz="2000"/>
              <a:t>відповідальності водіїв;</a:t>
            </a:r>
          </a:p>
          <a:p>
            <a:pPr lvl="1"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Char char=""/>
            </a:pPr>
            <a:r>
              <a:rPr lang="uk-UA" altLang="en-US" sz="2000"/>
              <a:t>планування виробничої діяльності</a:t>
            </a:r>
          </a:p>
          <a:p>
            <a:pPr>
              <a:spcBef>
                <a:spcPts val="5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en-US" sz="20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3800">
                <a:solidFill>
                  <a:srgbClr val="B90000"/>
                </a:solidFill>
              </a:rPr>
              <a:t>Страхування це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9900" indent="-468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just">
              <a:lnSpc>
                <a:spcPct val="90000"/>
              </a:lnSpc>
              <a:buClrTx/>
              <a:buFontTx/>
              <a:buNone/>
            </a:pPr>
            <a:r>
              <a:rPr lang="uk-UA" altLang="en-US"/>
              <a:t>відносини щодо захисту інтересів фізичних і юридичних осіб, при настанні певних страхових випадків за рахунок </a:t>
            </a:r>
            <a:r>
              <a:rPr lang="uk-UA" altLang="en-US">
                <a:solidFill>
                  <a:srgbClr val="B90000"/>
                </a:solidFill>
              </a:rPr>
              <a:t>грошових фондів</a:t>
            </a:r>
            <a:r>
              <a:rPr lang="uk-UA" altLang="en-US"/>
              <a:t>, що формуються страховиками із сплачених страхових </a:t>
            </a:r>
            <a:r>
              <a:rPr lang="uk-UA" altLang="en-US">
                <a:solidFill>
                  <a:srgbClr val="B90000"/>
                </a:solidFill>
              </a:rPr>
              <a:t>премій</a:t>
            </a:r>
            <a:r>
              <a:rPr lang="uk-UA" altLang="en-US"/>
              <a:t> (страхових внесків), а також за рахунок інших коштів страховиків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68313" y="404813"/>
            <a:ext cx="8229600" cy="554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en-US" sz="4000">
                <a:solidFill>
                  <a:srgbClr val="B90000"/>
                </a:solidFill>
              </a:rPr>
              <a:t>Економічна сутність страхування </a:t>
            </a:r>
            <a:r>
              <a:rPr lang="uk-UA" altLang="en-US" sz="4000"/>
              <a:t>полягає у створенні грошових фондів за рахунок внесків зацікавлених в страхуванні сторін і призначених для відшкодування збитку в осіб, що беруть участь у формуванні цих фондів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1"/>
          <p:cNvGraphicFramePr>
            <a:graphicFrameLocks noChangeAspect="1"/>
          </p:cNvGraphicFramePr>
          <p:nvPr/>
        </p:nvGraphicFramePr>
        <p:xfrm>
          <a:off x="422275" y="476250"/>
          <a:ext cx="8156575" cy="579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r:id="rId4" imgW="8172332" imgH="5810130" progId="">
                  <p:embed/>
                </p:oleObj>
              </mc:Choice>
              <mc:Fallback>
                <p:oleObj r:id="rId4" imgW="8172332" imgH="5810130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476250"/>
                        <a:ext cx="8156575" cy="579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AutoShape 2"/>
          <p:cNvSpPr>
            <a:spLocks noChangeArrowheads="1"/>
          </p:cNvSpPr>
          <p:nvPr/>
        </p:nvSpPr>
        <p:spPr bwMode="auto">
          <a:xfrm>
            <a:off x="611188" y="1268413"/>
            <a:ext cx="2268537" cy="865187"/>
          </a:xfrm>
          <a:prstGeom prst="flowChartProcess">
            <a:avLst/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>
            <a:off x="3563938" y="1268413"/>
            <a:ext cx="2016125" cy="865187"/>
          </a:xfrm>
          <a:prstGeom prst="flowChartProcess">
            <a:avLst/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6372225" y="1268413"/>
            <a:ext cx="2016125" cy="865187"/>
          </a:xfrm>
          <a:prstGeom prst="flowChartProcess">
            <a:avLst/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2771775" y="4365625"/>
            <a:ext cx="2808288" cy="1584325"/>
          </a:xfrm>
          <a:prstGeom prst="rect">
            <a:avLst/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страховий фонд</a:t>
            </a:r>
          </a:p>
        </p:txBody>
      </p:sp>
      <p:sp>
        <p:nvSpPr>
          <p:cNvPr id="16391" name="Line 6"/>
          <p:cNvSpPr>
            <a:spLocks noChangeShapeType="1"/>
          </p:cNvSpPr>
          <p:nvPr/>
        </p:nvSpPr>
        <p:spPr bwMode="auto">
          <a:xfrm>
            <a:off x="1835150" y="2133600"/>
            <a:ext cx="2089150" cy="2087563"/>
          </a:xfrm>
          <a:prstGeom prst="line">
            <a:avLst/>
          </a:prstGeom>
          <a:noFill/>
          <a:ln w="57240" cap="sq">
            <a:solidFill>
              <a:srgbClr val="336699"/>
            </a:solidFill>
            <a:prstDash val="sysDot"/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 flipH="1">
            <a:off x="4857750" y="2133600"/>
            <a:ext cx="2379663" cy="2087563"/>
          </a:xfrm>
          <a:prstGeom prst="line">
            <a:avLst/>
          </a:prstGeom>
          <a:noFill/>
          <a:ln w="57240" cap="sq">
            <a:solidFill>
              <a:srgbClr val="336699"/>
            </a:solidFill>
            <a:prstDash val="sysDot"/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8"/>
          <p:cNvSpPr>
            <a:spLocks noChangeShapeType="1"/>
          </p:cNvSpPr>
          <p:nvPr/>
        </p:nvSpPr>
        <p:spPr bwMode="auto">
          <a:xfrm>
            <a:off x="4500563" y="2133600"/>
            <a:ext cx="1587" cy="2087563"/>
          </a:xfrm>
          <a:prstGeom prst="line">
            <a:avLst/>
          </a:prstGeom>
          <a:noFill/>
          <a:ln w="57240" cap="sq">
            <a:solidFill>
              <a:srgbClr val="336699"/>
            </a:solidFill>
            <a:prstDash val="sysDot"/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AutoShape 9"/>
          <p:cNvSpPr>
            <a:spLocks noChangeArrowheads="1"/>
          </p:cNvSpPr>
          <p:nvPr/>
        </p:nvSpPr>
        <p:spPr bwMode="auto">
          <a:xfrm>
            <a:off x="107950" y="3068638"/>
            <a:ext cx="2016125" cy="865187"/>
          </a:xfrm>
          <a:prstGeom prst="flowChartProcess">
            <a:avLst/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16395" name="AutoShape 10"/>
          <p:cNvSpPr>
            <a:spLocks noChangeArrowheads="1"/>
          </p:cNvSpPr>
          <p:nvPr/>
        </p:nvSpPr>
        <p:spPr bwMode="auto">
          <a:xfrm>
            <a:off x="6948488" y="3068638"/>
            <a:ext cx="2016125" cy="865187"/>
          </a:xfrm>
          <a:prstGeom prst="flowChartProcess">
            <a:avLst/>
          </a:prstGeom>
          <a:solidFill>
            <a:srgbClr val="FAEAF8"/>
          </a:solidFill>
          <a:ln w="28440" cap="sq">
            <a:solidFill>
              <a:srgbClr val="B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Arial" panose="020B0604020202020204" pitchFamily="34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>
            <a:off x="1908175" y="3500438"/>
            <a:ext cx="1655763" cy="720725"/>
          </a:xfrm>
          <a:prstGeom prst="line">
            <a:avLst/>
          </a:prstGeom>
          <a:noFill/>
          <a:ln w="57240" cap="sq">
            <a:solidFill>
              <a:srgbClr val="336699"/>
            </a:solidFill>
            <a:prstDash val="sysDot"/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 flipH="1">
            <a:off x="5291138" y="3500438"/>
            <a:ext cx="1587500" cy="720725"/>
          </a:xfrm>
          <a:prstGeom prst="line">
            <a:avLst/>
          </a:prstGeom>
          <a:noFill/>
          <a:ln w="57240" cap="sq">
            <a:solidFill>
              <a:srgbClr val="336699"/>
            </a:solidFill>
            <a:prstDash val="sysDot"/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AutoShape 13"/>
          <p:cNvSpPr>
            <a:spLocks noChangeArrowheads="1"/>
          </p:cNvSpPr>
          <p:nvPr/>
        </p:nvSpPr>
        <p:spPr bwMode="auto">
          <a:xfrm>
            <a:off x="4140200" y="2133600"/>
            <a:ext cx="214313" cy="2016125"/>
          </a:xfrm>
          <a:prstGeom prst="upArrow">
            <a:avLst>
              <a:gd name="adj1" fmla="val 50000"/>
              <a:gd name="adj2" fmla="val 235185"/>
            </a:avLst>
          </a:prstGeom>
          <a:solidFill>
            <a:srgbClr val="3366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360362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752600" y="381000"/>
            <a:ext cx="58674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Даний бізнес ґрунтується на припущенні, що кількість постраждалих завжди менше ніж кількість учасників в страхуванні. </a:t>
            </a: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4114800" y="3276600"/>
            <a:ext cx="533400" cy="762000"/>
          </a:xfrm>
          <a:prstGeom prst="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F0F5FB"/>
              </a:gs>
              <a:gs pos="100000">
                <a:srgbClr val="CCDDEE"/>
              </a:gs>
            </a:gsLst>
            <a:lin ang="5400000" scaled="1"/>
          </a:gradFill>
          <a:ln w="9360" cap="sq">
            <a:solidFill>
              <a:srgbClr val="9FAEBD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133600"/>
            <a:ext cx="34290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90600" y="4953000"/>
            <a:ext cx="2092325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Страхові внески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60988" y="4953000"/>
            <a:ext cx="2249487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uk-UA" altLang="en-US" sz="2000">
                <a:latin typeface="Arial" panose="020B0604020202020204" pitchFamily="34" charset="0"/>
                <a:cs typeface="Arial" panose="020B0604020202020204" pitchFamily="34" charset="0"/>
              </a:rPr>
              <a:t>Страхові виплати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12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10,-81,-52)"/>
                                          </p:val>
                                        </p:tav>
                                        <p:tav>
                                          <p:val>
                                            <p:strVal val="rgb(-61,-56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12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10,-81,-52)"/>
                                          </p:val>
                                        </p:tav>
                                        <p:tav>
                                          <p:val>
                                            <p:strVal val="rgb(-61,-56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12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id="16" presetID="31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9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2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0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1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3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6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C1CBA8FB-66A9-47AC-ABB4-6BA39837CED7}" type="slidenum">
              <a:rPr lang="ru-RU" altLang="en-US" sz="1200"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ru-RU" altLang="en-US" sz="1200">
              <a:cs typeface="Arial" panose="020B0604020202020204" pitchFamily="34" charset="0"/>
            </a:endParaRP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1676400" y="188913"/>
            <a:ext cx="670718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400" b="1"/>
              <a:t>ЯК ВИНИКАЄ СТРАХОВИЙ ІНТЕРЕС?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685800" y="3048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762000" y="1524000"/>
            <a:ext cx="990600" cy="7620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2209800" y="1524000"/>
            <a:ext cx="1066800" cy="7620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3810000" y="1524000"/>
            <a:ext cx="1143000" cy="7620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5562600" y="1524000"/>
            <a:ext cx="990600" cy="7620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7239000" y="1524000"/>
            <a:ext cx="990600" cy="7620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0" name="Rectangle 9"/>
          <p:cNvSpPr>
            <a:spLocks noChangeArrowheads="1"/>
          </p:cNvSpPr>
          <p:nvPr/>
        </p:nvSpPr>
        <p:spPr bwMode="auto">
          <a:xfrm>
            <a:off x="1066800" y="1752600"/>
            <a:ext cx="6781800" cy="304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1600">
                <a:latin typeface="Times New Roman" panose="02020603050405020304" pitchFamily="18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762000" y="4038600"/>
            <a:ext cx="990600" cy="685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2" name="Rectangle 11"/>
          <p:cNvSpPr>
            <a:spLocks noChangeArrowheads="1"/>
          </p:cNvSpPr>
          <p:nvPr/>
        </p:nvSpPr>
        <p:spPr bwMode="auto">
          <a:xfrm>
            <a:off x="2209800" y="4038600"/>
            <a:ext cx="990600" cy="685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3" name="Rectangle 12"/>
          <p:cNvSpPr>
            <a:spLocks noChangeArrowheads="1"/>
          </p:cNvSpPr>
          <p:nvPr/>
        </p:nvSpPr>
        <p:spPr bwMode="auto">
          <a:xfrm>
            <a:off x="3810000" y="4038600"/>
            <a:ext cx="1066800" cy="685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5562600" y="4038600"/>
            <a:ext cx="990600" cy="685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5" name="Rectangle 14"/>
          <p:cNvSpPr>
            <a:spLocks noChangeArrowheads="1"/>
          </p:cNvSpPr>
          <p:nvPr/>
        </p:nvSpPr>
        <p:spPr bwMode="auto">
          <a:xfrm>
            <a:off x="7239000" y="4038600"/>
            <a:ext cx="914400" cy="685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6" name="Rectangle 15"/>
          <p:cNvSpPr>
            <a:spLocks noChangeArrowheads="1"/>
          </p:cNvSpPr>
          <p:nvPr/>
        </p:nvSpPr>
        <p:spPr bwMode="auto">
          <a:xfrm>
            <a:off x="1066800" y="4432300"/>
            <a:ext cx="6781800" cy="304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1600">
                <a:latin typeface="Times New Roman" panose="02020603050405020304" pitchFamily="18" charset="0"/>
                <a:cs typeface="Arial" panose="020B0604020202020204" pitchFamily="34" charset="0"/>
              </a:rPr>
              <a:t>страхувальник</a:t>
            </a:r>
          </a:p>
        </p:txBody>
      </p:sp>
      <p:sp>
        <p:nvSpPr>
          <p:cNvPr id="20497" name="Rectangle 16"/>
          <p:cNvSpPr>
            <a:spLocks noChangeArrowheads="1"/>
          </p:cNvSpPr>
          <p:nvPr/>
        </p:nvSpPr>
        <p:spPr bwMode="auto">
          <a:xfrm>
            <a:off x="3429000" y="5314950"/>
            <a:ext cx="2286000" cy="83820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98" name="Rectangle 17"/>
          <p:cNvSpPr>
            <a:spLocks noChangeArrowheads="1"/>
          </p:cNvSpPr>
          <p:nvPr/>
        </p:nvSpPr>
        <p:spPr bwMode="auto">
          <a:xfrm>
            <a:off x="3962400" y="5410200"/>
            <a:ext cx="1524000" cy="304800"/>
          </a:xfrm>
          <a:prstGeom prst="rect">
            <a:avLst/>
          </a:prstGeom>
          <a:solidFill>
            <a:srgbClr val="A3B2C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1600">
                <a:latin typeface="Times New Roman" panose="02020603050405020304" pitchFamily="18" charset="0"/>
                <a:cs typeface="Arial" panose="020B0604020202020204" pitchFamily="34" charset="0"/>
              </a:rPr>
              <a:t>ЗБИТКИ</a:t>
            </a:r>
          </a:p>
        </p:txBody>
      </p:sp>
      <p:sp>
        <p:nvSpPr>
          <p:cNvPr id="20499" name="Rectangle 18"/>
          <p:cNvSpPr>
            <a:spLocks noChangeArrowheads="1"/>
          </p:cNvSpPr>
          <p:nvPr/>
        </p:nvSpPr>
        <p:spPr bwMode="auto">
          <a:xfrm>
            <a:off x="1295400" y="2895600"/>
            <a:ext cx="6477000" cy="533400"/>
          </a:xfrm>
          <a:prstGeom prst="rect">
            <a:avLst/>
          </a:prstGeom>
          <a:solidFill>
            <a:srgbClr val="00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en-US" sz="2400">
                <a:latin typeface="Times New Roman" panose="02020603050405020304" pitchFamily="18" charset="0"/>
                <a:cs typeface="Arial" panose="020B0604020202020204" pitchFamily="34" charset="0"/>
              </a:rPr>
              <a:t>СТРАХОВІ РЕЗЕРВИ</a:t>
            </a:r>
          </a:p>
        </p:txBody>
      </p:sp>
      <p:sp>
        <p:nvSpPr>
          <p:cNvPr id="20500" name="Line 19"/>
          <p:cNvSpPr>
            <a:spLocks noChangeShapeType="1"/>
          </p:cNvSpPr>
          <p:nvPr/>
        </p:nvSpPr>
        <p:spPr bwMode="auto">
          <a:xfrm>
            <a:off x="1295400" y="2438400"/>
            <a:ext cx="457200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0"/>
          <p:cNvSpPr>
            <a:spLocks noChangeShapeType="1"/>
          </p:cNvSpPr>
          <p:nvPr/>
        </p:nvSpPr>
        <p:spPr bwMode="auto">
          <a:xfrm>
            <a:off x="2743200" y="2362200"/>
            <a:ext cx="152400" cy="381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1"/>
          <p:cNvSpPr>
            <a:spLocks noChangeShapeType="1"/>
          </p:cNvSpPr>
          <p:nvPr/>
        </p:nvSpPr>
        <p:spPr bwMode="auto">
          <a:xfrm>
            <a:off x="3962400" y="2362200"/>
            <a:ext cx="1588" cy="381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2"/>
          <p:cNvSpPr>
            <a:spLocks noChangeShapeType="1"/>
          </p:cNvSpPr>
          <p:nvPr/>
        </p:nvSpPr>
        <p:spPr bwMode="auto">
          <a:xfrm flipH="1">
            <a:off x="5865813" y="2438400"/>
            <a:ext cx="307975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3"/>
          <p:cNvSpPr>
            <a:spLocks noChangeShapeType="1"/>
          </p:cNvSpPr>
          <p:nvPr/>
        </p:nvSpPr>
        <p:spPr bwMode="auto">
          <a:xfrm flipH="1">
            <a:off x="7237413" y="2362200"/>
            <a:ext cx="536575" cy="3048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24"/>
          <p:cNvSpPr>
            <a:spLocks noChangeShapeType="1"/>
          </p:cNvSpPr>
          <p:nvPr/>
        </p:nvSpPr>
        <p:spPr bwMode="auto">
          <a:xfrm flipV="1">
            <a:off x="1219200" y="3656013"/>
            <a:ext cx="533400" cy="2317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25"/>
          <p:cNvSpPr>
            <a:spLocks noChangeShapeType="1"/>
          </p:cNvSpPr>
          <p:nvPr/>
        </p:nvSpPr>
        <p:spPr bwMode="auto">
          <a:xfrm flipV="1">
            <a:off x="2819400" y="3656013"/>
            <a:ext cx="228600" cy="3079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26"/>
          <p:cNvSpPr>
            <a:spLocks noChangeShapeType="1"/>
          </p:cNvSpPr>
          <p:nvPr/>
        </p:nvSpPr>
        <p:spPr bwMode="auto">
          <a:xfrm flipV="1">
            <a:off x="4191000" y="3579813"/>
            <a:ext cx="1588" cy="3079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27"/>
          <p:cNvSpPr>
            <a:spLocks noChangeShapeType="1"/>
          </p:cNvSpPr>
          <p:nvPr/>
        </p:nvSpPr>
        <p:spPr bwMode="auto">
          <a:xfrm flipH="1" flipV="1">
            <a:off x="5561013" y="3656013"/>
            <a:ext cx="384175" cy="2317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28"/>
          <p:cNvSpPr>
            <a:spLocks noChangeShapeType="1"/>
          </p:cNvSpPr>
          <p:nvPr/>
        </p:nvSpPr>
        <p:spPr bwMode="auto">
          <a:xfrm flipH="1" flipV="1">
            <a:off x="7008813" y="3579813"/>
            <a:ext cx="536575" cy="3079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29"/>
          <p:cNvSpPr>
            <a:spLocks noChangeShapeType="1"/>
          </p:cNvSpPr>
          <p:nvPr/>
        </p:nvSpPr>
        <p:spPr bwMode="auto">
          <a:xfrm>
            <a:off x="3581400" y="3429000"/>
            <a:ext cx="1588" cy="175260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1" name="Rectangle 30"/>
          <p:cNvSpPr>
            <a:spLocks noChangeArrowheads="1"/>
          </p:cNvSpPr>
          <p:nvPr/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1313"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ru-RU" altLang="en-US" sz="1200">
                <a:latin typeface="Arial" panose="020B0604020202020204" pitchFamily="34" charset="0"/>
                <a:cs typeface="Arial" panose="020B0604020202020204" pitchFamily="34" charset="0"/>
              </a:rPr>
              <a:t>	1		2		3	 4		 5</a:t>
            </a: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r>
              <a:rPr lang="ru-RU" altLang="en-US" sz="1200">
                <a:latin typeface="Arial" panose="020B0604020202020204" pitchFamily="34" charset="0"/>
                <a:cs typeface="Arial" panose="020B0604020202020204" pitchFamily="34" charset="0"/>
              </a:rPr>
              <a:t>ВНЕСКИ</a:t>
            </a: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ts val="300"/>
              </a:spcBef>
              <a:buClrTx/>
              <a:buFontTx/>
              <a:buNone/>
            </a:pPr>
            <a:endParaRPr lang="ru-RU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ru-RU" altLang="en-US" sz="1200">
                <a:latin typeface="Arial" panose="020B0604020202020204" pitchFamily="34" charset="0"/>
                <a:cs typeface="Arial" panose="020B0604020202020204" pitchFamily="34" charset="0"/>
              </a:rPr>
              <a:t>	6		7		8	 ...		 </a:t>
            </a: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t>				 СТРАХОВА ВИПЛАТА</a:t>
            </a: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</a:rPr>
              <a:t>	 СТРАХУВАЛЬНИК Х</a:t>
            </a:r>
          </a:p>
        </p:txBody>
      </p:sp>
      <p:sp>
        <p:nvSpPr>
          <p:cNvPr id="20512" name="Rectangle 31"/>
          <p:cNvSpPr>
            <a:spLocks noChangeArrowheads="1"/>
          </p:cNvSpPr>
          <p:nvPr/>
        </p:nvSpPr>
        <p:spPr bwMode="auto">
          <a:xfrm>
            <a:off x="658813" y="841375"/>
            <a:ext cx="7573962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14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ЗВІДКИ У СТРАХОВОЇ КОМПАНІЇ ГРОШІ, ЯКЩО ПЛАТИШ 100</a:t>
            </a:r>
            <a:r>
              <a:rPr lang="en-US" altLang="en-US" sz="14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ru-RU" altLang="en-US" sz="14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отримуєте $ 1000</a:t>
            </a:r>
            <a:r>
              <a:rPr lang="en-US" altLang="en-US" sz="14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7F3B6CF6-90CA-47EB-A716-4465CC3BD244}" type="slidenum">
              <a:rPr lang="ru-RU" altLang="en-US" sz="1200">
                <a:cs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ru-RU" altLang="en-US" sz="1200">
              <a:cs typeface="Arial" panose="020B0604020202020204" pitchFamily="34" charset="0"/>
            </a:endParaRP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2pPr>
            <a:lvl3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4pPr>
            <a:lvl5pPr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ts val="6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omic Sans MS" panose="030F0702030302020204" pitchFamily="66" charset="0"/>
                <a:cs typeface="DejaVu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en-US" sz="2800" b="1"/>
              <a:t>РОБОТА СТРАХОВОЇ КОМПАНІЇ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69900" indent="-468313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buSzPct val="100000"/>
              <a:defRPr/>
            </a:pPr>
            <a:r>
              <a:rPr lang="ru-RU" altLang="en-US" sz="2400" dirty="0" smtClean="0">
                <a:latin typeface="Comic Sans MS" panose="030F0702030302020204" pitchFamily="66" charset="0"/>
                <a:cs typeface="DejaVu Sans" charset="0"/>
              </a:rPr>
              <a:t>СТРАХОВА КОМПАНІЯ УПРАВЛЯЄ СТРАХОВИМИ РЕЗЕРВАМИ ДЛЯ ЗБЕРЕЖЕННЯ ЇХ ВІД ІНФЛЯЦІЇ І ОТРИМАННЯ ПРИБУТКУ</a:t>
            </a:r>
          </a:p>
          <a:p>
            <a:pPr>
              <a:spcBef>
                <a:spcPts val="600"/>
              </a:spcBef>
              <a:buSzPct val="100000"/>
              <a:defRPr/>
            </a:pPr>
            <a:endParaRPr lang="ru-RU" altLang="en-US" sz="2400" dirty="0" smtClean="0">
              <a:latin typeface="Comic Sans MS" panose="030F0702030302020204" pitchFamily="66" charset="0"/>
              <a:cs typeface="DejaVu Sans" charset="0"/>
            </a:endParaRPr>
          </a:p>
          <a:p>
            <a:pPr>
              <a:spcBef>
                <a:spcPts val="600"/>
              </a:spcBef>
              <a:buSzPct val="100000"/>
              <a:defRPr/>
            </a:pPr>
            <a:r>
              <a:rPr lang="ru-RU" altLang="en-US" sz="2400" dirty="0" smtClean="0">
                <a:latin typeface="Comic Sans MS" panose="030F0702030302020204" pitchFamily="66" charset="0"/>
                <a:cs typeface="DejaVu Sans" charset="0"/>
              </a:rPr>
              <a:t>З ЦИХ РЕЗЕРВОВ ЗДІЙСНЮЮТЬСЯ ВИПЛАТИ</a:t>
            </a:r>
          </a:p>
          <a:p>
            <a:pPr>
              <a:spcBef>
                <a:spcPts val="600"/>
              </a:spcBef>
              <a:buSzPct val="100000"/>
              <a:defRPr/>
            </a:pPr>
            <a:endParaRPr lang="ru-RU" altLang="en-US" sz="2400" dirty="0" smtClean="0">
              <a:latin typeface="Comic Sans MS" panose="030F0702030302020204" pitchFamily="66" charset="0"/>
              <a:cs typeface="DejaVu Sans" charset="0"/>
            </a:endParaRPr>
          </a:p>
          <a:p>
            <a:pPr>
              <a:spcBef>
                <a:spcPts val="600"/>
              </a:spcBef>
              <a:buSzPct val="100000"/>
              <a:defRPr/>
            </a:pPr>
            <a:r>
              <a:rPr lang="ru-RU" altLang="en-US" sz="2400" dirty="0" smtClean="0">
                <a:latin typeface="Comic Sans MS" panose="030F0702030302020204" pitchFamily="66" charset="0"/>
                <a:cs typeface="DejaVu Sans" charset="0"/>
              </a:rPr>
              <a:t>ДЛЯ ТОГО, ЩОБ КОМПАНІЯ ЗАВЖДИ МОГЛА ЗДІЙСНЮВАТИ СВОЇ ЗОБОВ'ЯЗАННЯ, ВОНА ІНВЕСТУЄ СВОЇ СТРАХОВІ РЕЗЕРВИ</a:t>
            </a:r>
          </a:p>
          <a:p>
            <a:pPr marL="468313" indent="-466725">
              <a:spcBef>
                <a:spcPts val="600"/>
              </a:spcBef>
              <a:buClr>
                <a:srgbClr val="CC0000"/>
              </a:buClr>
              <a:buSzPct val="100000"/>
              <a:buFont typeface="Wingdings" panose="05000000000000000000" pitchFamily="2" charset="2"/>
              <a:buNone/>
              <a:defRPr/>
            </a:pPr>
            <a:endParaRPr lang="ru-RU" altLang="en-US" sz="2400" dirty="0" smtClean="0">
              <a:latin typeface="Comic Sans MS" panose="030F0702030302020204" pitchFamily="66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omic Sans MS"/>
        <a:ea typeface=""/>
        <a:cs typeface="DejaVu Sans"/>
      </a:majorFont>
      <a:minorFont>
        <a:latin typeface="Comic Sans MS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omic Sans MS"/>
        <a:ea typeface=""/>
        <a:cs typeface="DejaVu Sans"/>
      </a:majorFont>
      <a:minorFont>
        <a:latin typeface="Comic Sans MS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omic Sans MS"/>
        <a:ea typeface=""/>
        <a:cs typeface="DejaVu Sans"/>
      </a:majorFont>
      <a:minorFont>
        <a:latin typeface="Comic Sans MS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omic Sans MS"/>
        <a:ea typeface=""/>
        <a:cs typeface="DejaVu Sans"/>
      </a:majorFont>
      <a:minorFont>
        <a:latin typeface="Comic Sans MS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4608</TotalTime>
  <Words>1205</Words>
  <Application>Microsoft Office PowerPoint</Application>
  <PresentationFormat>Екран (4:3)</PresentationFormat>
  <Paragraphs>216</Paragraphs>
  <Slides>37</Slides>
  <Notes>37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4</vt:i4>
      </vt:variant>
      <vt:variant>
        <vt:lpstr>Вбудовані сервери OLE</vt:lpstr>
      </vt:variant>
      <vt:variant>
        <vt:i4>0</vt:i4>
      </vt:variant>
      <vt:variant>
        <vt:lpstr>Заголовки слайдів</vt:lpstr>
      </vt:variant>
      <vt:variant>
        <vt:i4>37</vt:i4>
      </vt:variant>
    </vt:vector>
  </HeadingPairs>
  <TitlesOfParts>
    <vt:vector size="46" baseType="lpstr">
      <vt:lpstr>Arial</vt:lpstr>
      <vt:lpstr>Comic Sans MS</vt:lpstr>
      <vt:lpstr>DejaVu Sans</vt:lpstr>
      <vt:lpstr>Times New Roman</vt:lpstr>
      <vt:lpstr>Wingdings</vt:lpstr>
      <vt:lpstr>Тема Office</vt:lpstr>
      <vt:lpstr>Тема Office</vt:lpstr>
      <vt:lpstr>Тема Office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 Концептуальные основы финансового менеджмента</dc:title>
  <dc:subject/>
  <dc:creator>prihodko</dc:creator>
  <cp:keywords/>
  <dc:description/>
  <cp:lastModifiedBy>Скачков Олександр Миколайович</cp:lastModifiedBy>
  <cp:revision>94</cp:revision>
  <cp:lastPrinted>2014-09-21T21:34:37Z</cp:lastPrinted>
  <dcterms:created xsi:type="dcterms:W3CDTF">2006-06-09T23:55:19Z</dcterms:created>
  <dcterms:modified xsi:type="dcterms:W3CDTF">2021-04-20T15:10:56Z</dcterms:modified>
</cp:coreProperties>
</file>